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12192000" cy="6858000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94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m Sang-Seok" userId="264ff9b58ed77632" providerId="LiveId" clId="{FF7A1116-0A44-409B-83EC-01608FD8E1B5}"/>
    <pc:docChg chg="modSld">
      <pc:chgData name="Nam Sang-Seok" userId="264ff9b58ed77632" providerId="LiveId" clId="{FF7A1116-0A44-409B-83EC-01608FD8E1B5}" dt="2022-04-06T23:35:41.296" v="7" actId="20577"/>
      <pc:docMkLst>
        <pc:docMk/>
      </pc:docMkLst>
      <pc:sldChg chg="modSp mod">
        <pc:chgData name="Nam Sang-Seok" userId="264ff9b58ed77632" providerId="LiveId" clId="{FF7A1116-0A44-409B-83EC-01608FD8E1B5}" dt="2022-04-06T23:34:12.812" v="3" actId="20577"/>
        <pc:sldMkLst>
          <pc:docMk/>
          <pc:sldMk cId="2537464600" sldId="256"/>
        </pc:sldMkLst>
        <pc:spChg chg="mod">
          <ac:chgData name="Nam Sang-Seok" userId="264ff9b58ed77632" providerId="LiveId" clId="{FF7A1116-0A44-409B-83EC-01608FD8E1B5}" dt="2022-04-06T23:33:56.130" v="0" actId="20577"/>
          <ac:spMkLst>
            <pc:docMk/>
            <pc:sldMk cId="2537464600" sldId="256"/>
            <ac:spMk id="13" creationId="{0B95A360-A9DF-4DAA-A8B5-027EAE9A88FF}"/>
          </ac:spMkLst>
        </pc:spChg>
        <pc:spChg chg="mod">
          <ac:chgData name="Nam Sang-Seok" userId="264ff9b58ed77632" providerId="LiveId" clId="{FF7A1116-0A44-409B-83EC-01608FD8E1B5}" dt="2022-04-06T23:34:04.566" v="2" actId="20577"/>
          <ac:spMkLst>
            <pc:docMk/>
            <pc:sldMk cId="2537464600" sldId="256"/>
            <ac:spMk id="15" creationId="{ACCC6487-C494-4747-9711-FB157BE7CEAC}"/>
          </ac:spMkLst>
        </pc:spChg>
        <pc:spChg chg="mod">
          <ac:chgData name="Nam Sang-Seok" userId="264ff9b58ed77632" providerId="LiveId" clId="{FF7A1116-0A44-409B-83EC-01608FD8E1B5}" dt="2022-04-06T23:34:12.812" v="3" actId="20577"/>
          <ac:spMkLst>
            <pc:docMk/>
            <pc:sldMk cId="2537464600" sldId="256"/>
            <ac:spMk id="16" creationId="{512C5848-DF7B-412F-9061-A4EE61156D03}"/>
          </ac:spMkLst>
        </pc:spChg>
      </pc:sldChg>
      <pc:sldChg chg="modSp mod">
        <pc:chgData name="Nam Sang-Seok" userId="264ff9b58ed77632" providerId="LiveId" clId="{FF7A1116-0A44-409B-83EC-01608FD8E1B5}" dt="2022-04-06T23:35:41.296" v="7" actId="20577"/>
        <pc:sldMkLst>
          <pc:docMk/>
          <pc:sldMk cId="1736330579" sldId="257"/>
        </pc:sldMkLst>
        <pc:spChg chg="mod">
          <ac:chgData name="Nam Sang-Seok" userId="264ff9b58ed77632" providerId="LiveId" clId="{FF7A1116-0A44-409B-83EC-01608FD8E1B5}" dt="2022-04-06T23:35:26.489" v="5" actId="20577"/>
          <ac:spMkLst>
            <pc:docMk/>
            <pc:sldMk cId="1736330579" sldId="257"/>
            <ac:spMk id="8" creationId="{FB6DABE2-40C3-4FC0-91CE-FD953F14260A}"/>
          </ac:spMkLst>
        </pc:spChg>
        <pc:spChg chg="mod">
          <ac:chgData name="Nam Sang-Seok" userId="264ff9b58ed77632" providerId="LiveId" clId="{FF7A1116-0A44-409B-83EC-01608FD8E1B5}" dt="2022-04-06T23:35:31.594" v="6" actId="20577"/>
          <ac:spMkLst>
            <pc:docMk/>
            <pc:sldMk cId="1736330579" sldId="257"/>
            <ac:spMk id="15" creationId="{ACCC6487-C494-4747-9711-FB157BE7CEAC}"/>
          </ac:spMkLst>
        </pc:spChg>
        <pc:spChg chg="mod">
          <ac:chgData name="Nam Sang-Seok" userId="264ff9b58ed77632" providerId="LiveId" clId="{FF7A1116-0A44-409B-83EC-01608FD8E1B5}" dt="2022-04-06T23:35:41.296" v="7" actId="20577"/>
          <ac:spMkLst>
            <pc:docMk/>
            <pc:sldMk cId="1736330579" sldId="257"/>
            <ac:spMk id="16" creationId="{512C5848-DF7B-412F-9061-A4EE61156D03}"/>
          </ac:spMkLst>
        </pc:spChg>
      </pc:sldChg>
    </pc:docChg>
  </pc:docChgLst>
  <pc:docChgLst>
    <pc:chgData name="Nam Sang-Seok" userId="264ff9b58ed77632" providerId="LiveId" clId="{BE18A8B4-9001-4F10-B0AD-796F008DC8AE}"/>
    <pc:docChg chg="addSld modSld">
      <pc:chgData name="Nam Sang-Seok" userId="264ff9b58ed77632" providerId="LiveId" clId="{BE18A8B4-9001-4F10-B0AD-796F008DC8AE}" dt="2021-05-02T23:45:18.753" v="92"/>
      <pc:docMkLst>
        <pc:docMk/>
      </pc:docMkLst>
      <pc:sldChg chg="modSp add mod">
        <pc:chgData name="Nam Sang-Seok" userId="264ff9b58ed77632" providerId="LiveId" clId="{BE18A8B4-9001-4F10-B0AD-796F008DC8AE}" dt="2021-05-02T23:45:18.753" v="92"/>
        <pc:sldMkLst>
          <pc:docMk/>
          <pc:sldMk cId="3674464478" sldId="258"/>
        </pc:sldMkLst>
        <pc:spChg chg="mod">
          <ac:chgData name="Nam Sang-Seok" userId="264ff9b58ed77632" providerId="LiveId" clId="{BE18A8B4-9001-4F10-B0AD-796F008DC8AE}" dt="2021-05-02T23:43:44.722" v="27" actId="6549"/>
          <ac:spMkLst>
            <pc:docMk/>
            <pc:sldMk cId="3674464478" sldId="258"/>
            <ac:spMk id="8" creationId="{FB6DABE2-40C3-4FC0-91CE-FD953F14260A}"/>
          </ac:spMkLst>
        </pc:spChg>
        <pc:spChg chg="mod">
          <ac:chgData name="Nam Sang-Seok" userId="264ff9b58ed77632" providerId="LiveId" clId="{BE18A8B4-9001-4F10-B0AD-796F008DC8AE}" dt="2021-05-02T23:44:14.967" v="61" actId="207"/>
          <ac:spMkLst>
            <pc:docMk/>
            <pc:sldMk cId="3674464478" sldId="258"/>
            <ac:spMk id="13" creationId="{0B95A360-A9DF-4DAA-A8B5-027EAE9A88FF}"/>
          </ac:spMkLst>
        </pc:spChg>
        <pc:spChg chg="mod">
          <ac:chgData name="Nam Sang-Seok" userId="264ff9b58ed77632" providerId="LiveId" clId="{BE18A8B4-9001-4F10-B0AD-796F008DC8AE}" dt="2021-05-02T23:45:18.753" v="92"/>
          <ac:spMkLst>
            <pc:docMk/>
            <pc:sldMk cId="3674464478" sldId="258"/>
            <ac:spMk id="15" creationId="{ACCC6487-C494-4747-9711-FB157BE7CEA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B6960-27F5-4DD0-B69A-B02A61BE7937}" type="datetimeFigureOut">
              <a:rPr lang="ko-KR" altLang="en-US" smtClean="0"/>
              <a:t>2024-01-25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65838-82AF-40E4-AFFB-EF55D83653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6839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D18C8AB-2EBC-4B24-9831-4573EEFF20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B7DFBC2-EA41-4038-A649-B525F384DC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1E941CF-ACC4-4C53-B287-128455DF3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925-DB40-4C54-B3DA-29C679EBC498}" type="datetimeFigureOut">
              <a:rPr lang="ko-KR" altLang="en-US" smtClean="0"/>
              <a:t>2024-01-25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097E849-D9DA-44D2-8CCE-230555A5F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598C3DF-EC32-430E-BED9-AD79FD94F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8256-8F9E-4ABC-81F9-A2D80F58AB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3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DABA85-EA36-413A-96EB-0C7153C17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BD6E33B-46FF-4E94-AC6B-9210D5CAC2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CD909E4-399D-4437-85F4-87D8EE146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925-DB40-4C54-B3DA-29C679EBC498}" type="datetimeFigureOut">
              <a:rPr lang="ko-KR" altLang="en-US" smtClean="0"/>
              <a:t>2024-01-25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C1EEC26-A609-459E-84AA-E1CFCE4CA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4D4B34-0F96-4215-AE80-EEA9347DA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8256-8F9E-4ABC-81F9-A2D80F58AB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89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3F98740-EDAA-4055-ADE2-77279B0C99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117AD5C-32C6-4ADD-8946-7481B1A790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0463E4A-1EEE-484A-BE41-FAEC34BF8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925-DB40-4C54-B3DA-29C679EBC498}" type="datetimeFigureOut">
              <a:rPr lang="ko-KR" altLang="en-US" smtClean="0"/>
              <a:t>2024-01-25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F4F7A4-8A89-4F59-9B1B-FC2A4F06C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B4A9A30-5EB7-45C5-BC2D-4B83FFE6A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8256-8F9E-4ABC-81F9-A2D80F58AB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4591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4CE6E7-71A1-49B0-BD0B-2994DB1F6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68962C0-FFF1-4C37-8E7A-A5428D9F48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4C8303D-949E-485E-A430-F819FE611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925-DB40-4C54-B3DA-29C679EBC498}" type="datetimeFigureOut">
              <a:rPr lang="ko-KR" altLang="en-US" smtClean="0"/>
              <a:t>2024-01-25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E78B24C-BC98-4D8E-B563-C10AC5FC9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C3A862A-92FE-41B6-A0A3-16202535D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8256-8F9E-4ABC-81F9-A2D80F58AB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844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1D884E-CAF8-4B68-84A2-196DBD113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3B0CC9C-C2B5-424E-9BAB-E93BE0736A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2BD789-5E6B-4393-B766-84603BC92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925-DB40-4C54-B3DA-29C679EBC498}" type="datetimeFigureOut">
              <a:rPr lang="ko-KR" altLang="en-US" smtClean="0"/>
              <a:t>2024-01-25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68242FB-6C07-4504-B242-5E9E31387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A44F20-7EB3-4404-9620-122629030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8256-8F9E-4ABC-81F9-A2D80F58AB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67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6C98B1-D886-46C3-8745-CE4E83F9B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6C4A5ED-DDAC-415A-AEBF-3F3214CD71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A44AE19-8806-4BFA-AC49-9608932896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B9657AB-CB34-4F03-882F-8B1877F2F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925-DB40-4C54-B3DA-29C679EBC498}" type="datetimeFigureOut">
              <a:rPr lang="ko-KR" altLang="en-US" smtClean="0"/>
              <a:t>2024-01-25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A1F8393-C170-4BF1-9AB3-88DCA8B6B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04E8BB6-79BB-46A8-B9E1-4DCD5A2AB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8256-8F9E-4ABC-81F9-A2D80F58AB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1613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9A92D4-9923-46A8-A418-4CD6E2B10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6C846A6-8D26-4304-8F11-4E0F35452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2ACC8A1-65A4-4BA9-AFB0-27A8DF000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05E3839-0760-46FE-8FB8-4871942243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F2DB5EB-3CCF-4F10-9AA0-88D7ABB935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1CF1771-B4EA-4EDB-A542-26EA7968E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925-DB40-4C54-B3DA-29C679EBC498}" type="datetimeFigureOut">
              <a:rPr lang="ko-KR" altLang="en-US" smtClean="0"/>
              <a:t>2024-01-25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DDA2C84-66B5-4AD1-AE87-ED67DFC94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70C4629-5CE3-4687-A0A6-31F5A07F3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8256-8F9E-4ABC-81F9-A2D80F58AB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804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621076-F139-4A3F-9C45-B2AC47255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89EC69F-4F43-4ABF-9D4D-D8C808DF6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925-DB40-4C54-B3DA-29C679EBC498}" type="datetimeFigureOut">
              <a:rPr lang="ko-KR" altLang="en-US" smtClean="0"/>
              <a:t>2024-01-25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B4AD7DE-9FF8-4EAC-8C7A-97DD009CF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807C256-D64B-42DB-BBBD-E73542178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8256-8F9E-4ABC-81F9-A2D80F58AB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368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3671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149079-10C0-438F-821A-4A2585287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95874AF-EF92-462B-8AC3-B6768B85F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801989A-53EA-4A77-AB75-ED1DA01462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FC88420-FDF9-42E2-8AAA-5D4D3FCD5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925-DB40-4C54-B3DA-29C679EBC498}" type="datetimeFigureOut">
              <a:rPr lang="ko-KR" altLang="en-US" smtClean="0"/>
              <a:t>2024-01-25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4449668-3714-4A45-9E02-6269E5A93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28F195F-5272-4076-A75E-5BCD51304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8256-8F9E-4ABC-81F9-A2D80F58AB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766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0BC647-0295-41AB-BB29-C7D6692B4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58A21BF-E10A-4515-9887-725AB05E91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BB7CCF6-93A1-43AE-AB1E-AD64B4C931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9E13F67-2FAE-4E84-84DB-D6F8F50E6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1B925-DB40-4C54-B3DA-29C679EBC498}" type="datetimeFigureOut">
              <a:rPr lang="ko-KR" altLang="en-US" smtClean="0"/>
              <a:t>2024-01-25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8A707EC-39E9-4890-A0C6-7C6B10C18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CCFC2D9-9E03-4965-B720-078F46DA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8256-8F9E-4ABC-81F9-A2D80F58AB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137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B71B8BC-5620-4733-9728-2686949CC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41473BD-779A-464F-ACB6-1380B4ED4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F8C3F5-5E9F-41C7-BEC5-59824AB1E3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1B925-DB40-4C54-B3DA-29C679EBC498}" type="datetimeFigureOut">
              <a:rPr lang="ko-KR" altLang="en-US" smtClean="0"/>
              <a:t>2024-01-25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143F3D-2E90-4169-8E24-988575D318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8555400-7588-4932-9920-31A72791C3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88256-8F9E-4ABC-81F9-A2D80F58AB68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D7E3390-38B2-41D0-BB2F-2BD57394636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83" y="413467"/>
            <a:ext cx="1152940" cy="1206965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A0B4C8D3-8E77-4CDE-B344-A931FDF134E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8477" y="413467"/>
            <a:ext cx="1152940" cy="1206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230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esearch.kukkiwon.or.kr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esearch.kukkiwon.or.kr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id="{AEC9C02C-29DA-47DF-A326-CBEABBE29EEB}"/>
              </a:ext>
            </a:extLst>
          </p:cNvPr>
          <p:cNvGrpSpPr/>
          <p:nvPr/>
        </p:nvGrpSpPr>
        <p:grpSpPr>
          <a:xfrm>
            <a:off x="1691780" y="141481"/>
            <a:ext cx="8808440" cy="2124558"/>
            <a:chOff x="-182006" y="854616"/>
            <a:chExt cx="7219270" cy="2124558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6D659A77-BD85-44A7-96F1-BA667366C119}"/>
                </a:ext>
              </a:extLst>
            </p:cNvPr>
            <p:cNvSpPr/>
            <p:nvPr/>
          </p:nvSpPr>
          <p:spPr>
            <a:xfrm>
              <a:off x="-182006" y="854616"/>
              <a:ext cx="7219270" cy="2124558"/>
            </a:xfrm>
            <a:prstGeom prst="rect">
              <a:avLst/>
            </a:prstGeom>
            <a:solidFill>
              <a:srgbClr val="0E427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B6DABE2-40C3-4FC0-91CE-FD953F14260A}"/>
                </a:ext>
              </a:extLst>
            </p:cNvPr>
            <p:cNvSpPr txBox="1"/>
            <p:nvPr/>
          </p:nvSpPr>
          <p:spPr>
            <a:xfrm>
              <a:off x="541554" y="961913"/>
              <a:ext cx="5772150" cy="193899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ko-KR" altLang="en-US" sz="6000" spc="-150" dirty="0"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「국기원 태권도연구」 </a:t>
              </a:r>
              <a:r>
                <a:rPr lang="ko-KR" altLang="en-US" sz="6600" spc="600" dirty="0" err="1"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논문투고</a:t>
              </a:r>
              <a:r>
                <a:rPr lang="ko-KR" altLang="en-US" sz="6600" spc="600" dirty="0"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안내</a:t>
              </a:r>
            </a:p>
          </p:txBody>
        </p:sp>
      </p:grpSp>
      <p:sp>
        <p:nvSpPr>
          <p:cNvPr id="14" name="대각선 방향의 모서리가 둥근 사각형 115">
            <a:extLst>
              <a:ext uri="{FF2B5EF4-FFF2-40B4-BE49-F238E27FC236}">
                <a16:creationId xmlns:a16="http://schemas.microsoft.com/office/drawing/2014/main" id="{1F631F6B-7427-42FC-BD26-430ED6FB3CB1}"/>
              </a:ext>
            </a:extLst>
          </p:cNvPr>
          <p:cNvSpPr/>
          <p:nvPr/>
        </p:nvSpPr>
        <p:spPr>
          <a:xfrm>
            <a:off x="389867" y="6355972"/>
            <a:ext cx="1440000" cy="432000"/>
          </a:xfrm>
          <a:prstGeom prst="round2DiagRect">
            <a:avLst>
              <a:gd name="adj1" fmla="val 43182"/>
              <a:gd name="adj2" fmla="val 0"/>
            </a:avLst>
          </a:prstGeom>
          <a:solidFill>
            <a:srgbClr val="0E4270"/>
          </a:solidFill>
          <a:ln>
            <a:noFill/>
          </a:ln>
          <a:effectLst>
            <a:outerShdw dist="38100" dir="3000000" algn="ctr" rotWithShape="0">
              <a:schemeClr val="accent1">
                <a:lumMod val="40000"/>
                <a:lumOff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문     의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C90B6EFB-7529-4A17-AA8A-BF0929A0F8FC}"/>
              </a:ext>
            </a:extLst>
          </p:cNvPr>
          <p:cNvSpPr/>
          <p:nvPr/>
        </p:nvSpPr>
        <p:spPr>
          <a:xfrm>
            <a:off x="2114781" y="6357137"/>
            <a:ext cx="4802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국기원 태권도연구소</a:t>
            </a:r>
            <a:r>
              <a:rPr lang="en-US" altLang="ko-KR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(02-3469-0185)</a:t>
            </a:r>
            <a:endParaRPr lang="ko-KR" altLang="en-US" sz="2000" dirty="0"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2CCCD8F9-7B32-4568-3D8C-EBB5E2A073B7}"/>
              </a:ext>
            </a:extLst>
          </p:cNvPr>
          <p:cNvSpPr/>
          <p:nvPr/>
        </p:nvSpPr>
        <p:spPr>
          <a:xfrm>
            <a:off x="8803659" y="2009164"/>
            <a:ext cx="2998473" cy="725906"/>
          </a:xfrm>
          <a:prstGeom prst="roundRect">
            <a:avLst/>
          </a:prstGeom>
          <a:solidFill>
            <a:srgbClr val="FF0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</a:rPr>
              <a:t>KCI IF = 2.50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60C14B-15C7-CE9B-F3FE-CAC621A56D2D}"/>
              </a:ext>
            </a:extLst>
          </p:cNvPr>
          <p:cNvSpPr txBox="1"/>
          <p:nvPr/>
        </p:nvSpPr>
        <p:spPr>
          <a:xfrm>
            <a:off x="586596" y="3347047"/>
            <a:ext cx="109641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/>
              <a:t>홈페이지 리뉴얼 관계로 </a:t>
            </a:r>
            <a:r>
              <a:rPr lang="en-US" altLang="ko-KR" sz="2000" dirty="0">
                <a:solidFill>
                  <a:srgbClr val="FF0000"/>
                </a:solidFill>
              </a:rPr>
              <a:t>15</a:t>
            </a:r>
            <a:r>
              <a:rPr lang="ko-KR" altLang="en-US" sz="2000" dirty="0">
                <a:solidFill>
                  <a:srgbClr val="FF0000"/>
                </a:solidFill>
              </a:rPr>
              <a:t>권</a:t>
            </a:r>
            <a:r>
              <a:rPr lang="en-US" altLang="ko-KR" sz="2000" dirty="0">
                <a:solidFill>
                  <a:srgbClr val="FF0000"/>
                </a:solidFill>
              </a:rPr>
              <a:t>1</a:t>
            </a:r>
            <a:r>
              <a:rPr lang="ko-KR" altLang="en-US" sz="2000" dirty="0">
                <a:solidFill>
                  <a:srgbClr val="FF0000"/>
                </a:solidFill>
              </a:rPr>
              <a:t>호의 투고기간이 조정</a:t>
            </a:r>
            <a:r>
              <a:rPr lang="ko-KR" altLang="en-US" sz="2000" dirty="0"/>
              <a:t>되었습니다</a:t>
            </a:r>
            <a:r>
              <a:rPr lang="en-US" altLang="ko-KR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/>
              <a:t>투고기간</a:t>
            </a:r>
            <a:r>
              <a:rPr lang="en-US" altLang="ko-KR" sz="2000" dirty="0"/>
              <a:t>: </a:t>
            </a:r>
            <a:r>
              <a:rPr lang="en-US" altLang="ko-KR" sz="2000" dirty="0">
                <a:solidFill>
                  <a:srgbClr val="FF0000"/>
                </a:solidFill>
              </a:rPr>
              <a:t>2024</a:t>
            </a:r>
            <a:r>
              <a:rPr lang="ko-KR" altLang="en-US" sz="2000" dirty="0">
                <a:solidFill>
                  <a:srgbClr val="FF0000"/>
                </a:solidFill>
              </a:rPr>
              <a:t>년 </a:t>
            </a:r>
            <a:r>
              <a:rPr lang="en-US" altLang="ko-KR" sz="2000" dirty="0">
                <a:solidFill>
                  <a:srgbClr val="FF0000"/>
                </a:solidFill>
              </a:rPr>
              <a:t>1</a:t>
            </a:r>
            <a:r>
              <a:rPr lang="ko-KR" altLang="en-US" sz="2000" dirty="0">
                <a:solidFill>
                  <a:srgbClr val="FF0000"/>
                </a:solidFill>
              </a:rPr>
              <a:t>월</a:t>
            </a:r>
            <a:r>
              <a:rPr lang="en-US" altLang="ko-KR" sz="2000" dirty="0">
                <a:solidFill>
                  <a:srgbClr val="FF0000"/>
                </a:solidFill>
              </a:rPr>
              <a:t>23</a:t>
            </a:r>
            <a:r>
              <a:rPr lang="ko-KR" altLang="en-US" sz="2000" dirty="0">
                <a:solidFill>
                  <a:srgbClr val="FF0000"/>
                </a:solidFill>
              </a:rPr>
              <a:t>일</a:t>
            </a:r>
            <a:r>
              <a:rPr lang="en-US" altLang="ko-KR" sz="2000" dirty="0">
                <a:solidFill>
                  <a:srgbClr val="FF0000"/>
                </a:solidFill>
              </a:rPr>
              <a:t>(</a:t>
            </a:r>
            <a:r>
              <a:rPr lang="ko-KR" altLang="en-US" sz="2000" dirty="0">
                <a:solidFill>
                  <a:srgbClr val="FF0000"/>
                </a:solidFill>
              </a:rPr>
              <a:t>화</a:t>
            </a:r>
            <a:r>
              <a:rPr lang="en-US" altLang="ko-KR" sz="2000" dirty="0">
                <a:solidFill>
                  <a:srgbClr val="FF0000"/>
                </a:solidFill>
              </a:rPr>
              <a:t>)~2</a:t>
            </a:r>
            <a:r>
              <a:rPr lang="ko-KR" altLang="en-US" sz="2000" dirty="0">
                <a:solidFill>
                  <a:srgbClr val="FF0000"/>
                </a:solidFill>
              </a:rPr>
              <a:t>월</a:t>
            </a:r>
            <a:r>
              <a:rPr lang="en-US" altLang="ko-KR" sz="2000" dirty="0">
                <a:solidFill>
                  <a:srgbClr val="FF0000"/>
                </a:solidFill>
              </a:rPr>
              <a:t>22</a:t>
            </a:r>
            <a:r>
              <a:rPr lang="ko-KR" altLang="en-US" sz="2000" dirty="0">
                <a:solidFill>
                  <a:srgbClr val="FF0000"/>
                </a:solidFill>
              </a:rPr>
              <a:t>일</a:t>
            </a:r>
            <a:r>
              <a:rPr lang="en-US" altLang="ko-KR" sz="2000" dirty="0">
                <a:solidFill>
                  <a:srgbClr val="FF0000"/>
                </a:solidFill>
              </a:rPr>
              <a:t>(</a:t>
            </a:r>
            <a:r>
              <a:rPr lang="ko-KR" altLang="en-US" sz="2000" dirty="0">
                <a:solidFill>
                  <a:srgbClr val="FF0000"/>
                </a:solidFill>
              </a:rPr>
              <a:t>목</a:t>
            </a:r>
            <a:r>
              <a:rPr lang="en-US" altLang="ko-KR" sz="2000" dirty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/>
              <a:t>발간일</a:t>
            </a:r>
            <a:r>
              <a:rPr lang="en-US" altLang="ko-KR" sz="2000" dirty="0"/>
              <a:t>: </a:t>
            </a:r>
            <a:r>
              <a:rPr lang="en-US" altLang="ko-KR" sz="2000" dirty="0">
                <a:solidFill>
                  <a:srgbClr val="FF0000"/>
                </a:solidFill>
              </a:rPr>
              <a:t>2024</a:t>
            </a:r>
            <a:r>
              <a:rPr lang="ko-KR" altLang="en-US" sz="2000" dirty="0">
                <a:solidFill>
                  <a:srgbClr val="FF0000"/>
                </a:solidFill>
              </a:rPr>
              <a:t>년 </a:t>
            </a:r>
            <a:r>
              <a:rPr lang="en-US" altLang="ko-KR" sz="2000" dirty="0">
                <a:solidFill>
                  <a:srgbClr val="FF0000"/>
                </a:solidFill>
              </a:rPr>
              <a:t>3</a:t>
            </a:r>
            <a:r>
              <a:rPr lang="ko-KR" altLang="en-US" sz="2000" dirty="0">
                <a:solidFill>
                  <a:srgbClr val="FF0000"/>
                </a:solidFill>
              </a:rPr>
              <a:t>월</a:t>
            </a:r>
            <a:r>
              <a:rPr lang="en-US" altLang="ko-KR" sz="2000" dirty="0">
                <a:solidFill>
                  <a:srgbClr val="FF0000"/>
                </a:solidFill>
              </a:rPr>
              <a:t>30</a:t>
            </a:r>
            <a:r>
              <a:rPr lang="ko-KR" altLang="en-US" sz="2000" dirty="0">
                <a:solidFill>
                  <a:srgbClr val="FF0000"/>
                </a:solidFill>
              </a:rPr>
              <a:t>일</a:t>
            </a:r>
            <a:r>
              <a:rPr lang="en-US" altLang="ko-KR" sz="2000" dirty="0">
                <a:solidFill>
                  <a:srgbClr val="FF0000"/>
                </a:solidFill>
              </a:rPr>
              <a:t>(</a:t>
            </a:r>
            <a:r>
              <a:rPr lang="ko-KR" altLang="en-US" sz="2000" dirty="0">
                <a:solidFill>
                  <a:srgbClr val="FF0000"/>
                </a:solidFill>
              </a:rPr>
              <a:t>정상발간</a:t>
            </a:r>
            <a:r>
              <a:rPr lang="en-US" altLang="ko-KR" sz="2000" dirty="0">
                <a:solidFill>
                  <a:srgbClr val="FF0000"/>
                </a:solidFill>
              </a:rPr>
              <a:t>)</a:t>
            </a:r>
          </a:p>
          <a:p>
            <a:endParaRPr lang="en-US" altLang="ko-KR" sz="2000" dirty="0"/>
          </a:p>
          <a:p>
            <a:r>
              <a:rPr lang="ko-KR" altLang="en-US" sz="2000" dirty="0"/>
              <a:t>홈페이지 </a:t>
            </a:r>
            <a:r>
              <a:rPr lang="ko-KR" altLang="en-US" sz="2000" dirty="0" err="1"/>
              <a:t>리뉴얼에</a:t>
            </a:r>
            <a:r>
              <a:rPr lang="ko-KR" altLang="en-US" sz="2000" dirty="0"/>
              <a:t> 따른 주의사항</a:t>
            </a:r>
            <a:endParaRPr lang="en-US" altLang="ko-K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rgbClr val="FF0000"/>
                </a:solidFill>
              </a:rPr>
              <a:t>회원 </a:t>
            </a:r>
            <a:r>
              <a:rPr lang="en-US" altLang="ko-KR" sz="2000" dirty="0">
                <a:solidFill>
                  <a:srgbClr val="FF0000"/>
                </a:solidFill>
              </a:rPr>
              <a:t>ID</a:t>
            </a:r>
            <a:r>
              <a:rPr lang="ko-KR" altLang="en-US" sz="2000" dirty="0"/>
              <a:t>는 </a:t>
            </a:r>
            <a:r>
              <a:rPr lang="ko-KR" altLang="en-US" sz="2000" dirty="0">
                <a:solidFill>
                  <a:srgbClr val="0000FF"/>
                </a:solidFill>
              </a:rPr>
              <a:t>등록 시 이메일로 변경</a:t>
            </a:r>
            <a:r>
              <a:rPr lang="ko-KR" altLang="en-US" sz="2000" dirty="0"/>
              <a:t>됩니다</a:t>
            </a:r>
            <a:r>
              <a:rPr lang="en-US" altLang="ko-KR" sz="2000" dirty="0"/>
              <a:t>(</a:t>
            </a:r>
            <a:r>
              <a:rPr lang="ko-KR" altLang="en-US" sz="2000" dirty="0"/>
              <a:t>이메일 정보가 없는 분은 다시 회원가입 바랍니다</a:t>
            </a:r>
            <a:r>
              <a:rPr lang="en-US" altLang="ko-KR" sz="20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rgbClr val="FF0000"/>
                </a:solidFill>
              </a:rPr>
              <a:t>회원 </a:t>
            </a:r>
            <a:r>
              <a:rPr lang="en-US" altLang="ko-KR" sz="2000" dirty="0">
                <a:solidFill>
                  <a:srgbClr val="FF0000"/>
                </a:solidFill>
              </a:rPr>
              <a:t>PW</a:t>
            </a:r>
            <a:r>
              <a:rPr lang="ko-KR" altLang="en-US" sz="2000" dirty="0"/>
              <a:t>는 </a:t>
            </a:r>
            <a:r>
              <a:rPr lang="ko-KR" altLang="en-US" sz="2000" dirty="0">
                <a:solidFill>
                  <a:srgbClr val="0000FF"/>
                </a:solidFill>
              </a:rPr>
              <a:t>등록된 이메일로 </a:t>
            </a:r>
            <a:r>
              <a:rPr lang="ko-KR" altLang="en-US" sz="2000" dirty="0" err="1">
                <a:solidFill>
                  <a:srgbClr val="0000FF"/>
                </a:solidFill>
              </a:rPr>
              <a:t>안내드렸습니다</a:t>
            </a:r>
            <a:r>
              <a:rPr lang="en-US" altLang="ko-KR" sz="2000" dirty="0">
                <a:solidFill>
                  <a:srgbClr val="0000FF"/>
                </a:solidFill>
              </a:rPr>
              <a:t>(1</a:t>
            </a:r>
            <a:r>
              <a:rPr lang="ko-KR" altLang="en-US" sz="2000" dirty="0">
                <a:solidFill>
                  <a:srgbClr val="0000FF"/>
                </a:solidFill>
              </a:rPr>
              <a:t>월</a:t>
            </a:r>
            <a:r>
              <a:rPr lang="en-US" altLang="ko-KR" sz="2000" dirty="0">
                <a:solidFill>
                  <a:srgbClr val="0000FF"/>
                </a:solidFill>
              </a:rPr>
              <a:t>22</a:t>
            </a:r>
            <a:r>
              <a:rPr lang="ko-KR" altLang="en-US" sz="2000" dirty="0">
                <a:solidFill>
                  <a:srgbClr val="0000FF"/>
                </a:solidFill>
              </a:rPr>
              <a:t>일</a:t>
            </a:r>
            <a:r>
              <a:rPr lang="en-US" altLang="ko-KR" sz="2000" dirty="0">
                <a:solidFill>
                  <a:srgbClr val="0000FF"/>
                </a:solidFill>
              </a:rPr>
              <a:t>)</a:t>
            </a:r>
            <a:r>
              <a:rPr lang="en-US" altLang="ko-KR" sz="2000" dirty="0"/>
              <a:t>.</a:t>
            </a:r>
          </a:p>
          <a:p>
            <a:endParaRPr lang="en-US" altLang="ko-KR" sz="2000" dirty="0"/>
          </a:p>
          <a:p>
            <a:r>
              <a:rPr lang="ko-KR" altLang="en-US" sz="2000" dirty="0"/>
              <a:t>여러분의 많은 투고 바랍니다</a:t>
            </a:r>
            <a:r>
              <a:rPr lang="en-US" altLang="ko-KR" sz="2000" dirty="0"/>
              <a:t>.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37464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id="{AEC9C02C-29DA-47DF-A326-CBEABBE29EEB}"/>
              </a:ext>
            </a:extLst>
          </p:cNvPr>
          <p:cNvGrpSpPr/>
          <p:nvPr/>
        </p:nvGrpSpPr>
        <p:grpSpPr>
          <a:xfrm>
            <a:off x="1691780" y="141481"/>
            <a:ext cx="8808440" cy="2124558"/>
            <a:chOff x="-182006" y="854616"/>
            <a:chExt cx="7219270" cy="2124558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6D659A77-BD85-44A7-96F1-BA667366C119}"/>
                </a:ext>
              </a:extLst>
            </p:cNvPr>
            <p:cNvSpPr/>
            <p:nvPr/>
          </p:nvSpPr>
          <p:spPr>
            <a:xfrm>
              <a:off x="-182006" y="854616"/>
              <a:ext cx="7219270" cy="2124558"/>
            </a:xfrm>
            <a:prstGeom prst="rect">
              <a:avLst/>
            </a:prstGeom>
            <a:solidFill>
              <a:srgbClr val="0E427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B6DABE2-40C3-4FC0-91CE-FD953F14260A}"/>
                </a:ext>
              </a:extLst>
            </p:cNvPr>
            <p:cNvSpPr txBox="1"/>
            <p:nvPr/>
          </p:nvSpPr>
          <p:spPr>
            <a:xfrm>
              <a:off x="541554" y="961913"/>
              <a:ext cx="5772150" cy="193899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ko-KR" altLang="en-US" sz="6000" spc="-150" dirty="0"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「국기원 태권도연구」 </a:t>
              </a:r>
              <a:r>
                <a:rPr lang="ko-KR" altLang="en-US" sz="6600" spc="600" dirty="0" err="1"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논문투고</a:t>
              </a:r>
              <a:r>
                <a:rPr lang="ko-KR" altLang="en-US" sz="6600" spc="600" dirty="0"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안내</a:t>
              </a:r>
            </a:p>
          </p:txBody>
        </p:sp>
      </p:grpSp>
      <p:sp>
        <p:nvSpPr>
          <p:cNvPr id="9" name="대각선 방향의 모서리가 둥근 사각형 2058">
            <a:extLst>
              <a:ext uri="{FF2B5EF4-FFF2-40B4-BE49-F238E27FC236}">
                <a16:creationId xmlns:a16="http://schemas.microsoft.com/office/drawing/2014/main" id="{E452F944-5206-49A5-8492-F532C9C09977}"/>
              </a:ext>
            </a:extLst>
          </p:cNvPr>
          <p:cNvSpPr/>
          <p:nvPr/>
        </p:nvSpPr>
        <p:spPr>
          <a:xfrm>
            <a:off x="389867" y="2815440"/>
            <a:ext cx="1440000" cy="432000"/>
          </a:xfrm>
          <a:prstGeom prst="round2DiagRect">
            <a:avLst>
              <a:gd name="adj1" fmla="val 43182"/>
              <a:gd name="adj2" fmla="val 0"/>
            </a:avLst>
          </a:prstGeom>
          <a:solidFill>
            <a:srgbClr val="0E4270"/>
          </a:solidFill>
          <a:ln>
            <a:noFill/>
          </a:ln>
          <a:effectLst>
            <a:outerShdw dist="38100" dir="3000000" algn="ctr" rotWithShape="0">
              <a:schemeClr val="accent1">
                <a:lumMod val="40000"/>
                <a:lumOff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투고기간</a:t>
            </a:r>
            <a:endParaRPr lang="ko-KR" altLang="en-US" sz="2000" dirty="0">
              <a:latin typeface="한수원 한돋움" panose="020B0600000101010101" pitchFamily="50" charset="-127"/>
              <a:ea typeface="한수원 한돋움" panose="020B0600000101010101" pitchFamily="50" charset="-127"/>
            </a:endParaRPr>
          </a:p>
        </p:txBody>
      </p:sp>
      <p:sp>
        <p:nvSpPr>
          <p:cNvPr id="10" name="대각선 방향의 모서리가 둥근 사각형 98">
            <a:extLst>
              <a:ext uri="{FF2B5EF4-FFF2-40B4-BE49-F238E27FC236}">
                <a16:creationId xmlns:a16="http://schemas.microsoft.com/office/drawing/2014/main" id="{57CEAF2D-6931-46D5-B2F2-CAD0A8D13D6F}"/>
              </a:ext>
            </a:extLst>
          </p:cNvPr>
          <p:cNvSpPr/>
          <p:nvPr/>
        </p:nvSpPr>
        <p:spPr>
          <a:xfrm>
            <a:off x="389867" y="3284766"/>
            <a:ext cx="1440000" cy="432000"/>
          </a:xfrm>
          <a:prstGeom prst="round2DiagRect">
            <a:avLst>
              <a:gd name="adj1" fmla="val 43182"/>
              <a:gd name="adj2" fmla="val 0"/>
            </a:avLst>
          </a:prstGeom>
          <a:solidFill>
            <a:srgbClr val="0E4270"/>
          </a:solidFill>
          <a:ln>
            <a:noFill/>
          </a:ln>
          <a:effectLst>
            <a:outerShdw dist="38100" dir="3000000" algn="ctr" rotWithShape="0">
              <a:schemeClr val="accent1">
                <a:lumMod val="40000"/>
                <a:lumOff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발 간 일</a:t>
            </a:r>
          </a:p>
        </p:txBody>
      </p:sp>
      <p:sp>
        <p:nvSpPr>
          <p:cNvPr id="11" name="대각선 방향의 모서리가 둥근 사각형 101">
            <a:extLst>
              <a:ext uri="{FF2B5EF4-FFF2-40B4-BE49-F238E27FC236}">
                <a16:creationId xmlns:a16="http://schemas.microsoft.com/office/drawing/2014/main" id="{2436C86C-29FA-47B4-842E-385D992AF284}"/>
              </a:ext>
            </a:extLst>
          </p:cNvPr>
          <p:cNvSpPr/>
          <p:nvPr/>
        </p:nvSpPr>
        <p:spPr>
          <a:xfrm>
            <a:off x="389867" y="3762849"/>
            <a:ext cx="1440000" cy="432000"/>
          </a:xfrm>
          <a:prstGeom prst="round2DiagRect">
            <a:avLst>
              <a:gd name="adj1" fmla="val 43182"/>
              <a:gd name="adj2" fmla="val 0"/>
            </a:avLst>
          </a:prstGeom>
          <a:solidFill>
            <a:srgbClr val="0E4270"/>
          </a:solidFill>
          <a:ln>
            <a:noFill/>
          </a:ln>
          <a:effectLst>
            <a:outerShdw dist="38100" dir="3000000" algn="ctr" rotWithShape="0">
              <a:schemeClr val="accent1">
                <a:lumMod val="40000"/>
                <a:lumOff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투고방법</a:t>
            </a:r>
          </a:p>
        </p:txBody>
      </p:sp>
      <p:sp>
        <p:nvSpPr>
          <p:cNvPr id="12" name="대각선 방향의 모서리가 둥근 사각형 108">
            <a:extLst>
              <a:ext uri="{FF2B5EF4-FFF2-40B4-BE49-F238E27FC236}">
                <a16:creationId xmlns:a16="http://schemas.microsoft.com/office/drawing/2014/main" id="{282E9231-B6A4-48CB-8180-615E002E42E7}"/>
              </a:ext>
            </a:extLst>
          </p:cNvPr>
          <p:cNvSpPr/>
          <p:nvPr/>
        </p:nvSpPr>
        <p:spPr>
          <a:xfrm>
            <a:off x="389867" y="4256974"/>
            <a:ext cx="1440000" cy="432000"/>
          </a:xfrm>
          <a:prstGeom prst="round2DiagRect">
            <a:avLst>
              <a:gd name="adj1" fmla="val 43182"/>
              <a:gd name="adj2" fmla="val 0"/>
            </a:avLst>
          </a:prstGeom>
          <a:solidFill>
            <a:srgbClr val="0E4270"/>
          </a:solidFill>
          <a:ln>
            <a:noFill/>
          </a:ln>
          <a:effectLst>
            <a:outerShdw dist="38100" dir="3000000" algn="ctr" rotWithShape="0">
              <a:schemeClr val="accent1">
                <a:lumMod val="40000"/>
                <a:lumOff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참고사항</a:t>
            </a:r>
          </a:p>
        </p:txBody>
      </p:sp>
      <p:sp>
        <p:nvSpPr>
          <p:cNvPr id="14" name="대각선 방향의 모서리가 둥근 사각형 115">
            <a:extLst>
              <a:ext uri="{FF2B5EF4-FFF2-40B4-BE49-F238E27FC236}">
                <a16:creationId xmlns:a16="http://schemas.microsoft.com/office/drawing/2014/main" id="{1F631F6B-7427-42FC-BD26-430ED6FB3CB1}"/>
              </a:ext>
            </a:extLst>
          </p:cNvPr>
          <p:cNvSpPr/>
          <p:nvPr/>
        </p:nvSpPr>
        <p:spPr>
          <a:xfrm>
            <a:off x="389867" y="6355972"/>
            <a:ext cx="1440000" cy="432000"/>
          </a:xfrm>
          <a:prstGeom prst="round2DiagRect">
            <a:avLst>
              <a:gd name="adj1" fmla="val 43182"/>
              <a:gd name="adj2" fmla="val 0"/>
            </a:avLst>
          </a:prstGeom>
          <a:solidFill>
            <a:srgbClr val="0E4270"/>
          </a:solidFill>
          <a:ln>
            <a:noFill/>
          </a:ln>
          <a:effectLst>
            <a:outerShdw dist="38100" dir="3000000" algn="ctr" rotWithShape="0">
              <a:schemeClr val="accent1">
                <a:lumMod val="40000"/>
                <a:lumOff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문     의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CCC6487-C494-4747-9711-FB157BE7CEAC}"/>
              </a:ext>
            </a:extLst>
          </p:cNvPr>
          <p:cNvSpPr/>
          <p:nvPr/>
        </p:nvSpPr>
        <p:spPr>
          <a:xfrm>
            <a:off x="2114781" y="2814584"/>
            <a:ext cx="4802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altLang="ko-KR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2024</a:t>
            </a:r>
            <a:r>
              <a:rPr lang="ko-KR" altLang="en-US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년 </a:t>
            </a:r>
            <a:r>
              <a:rPr lang="en-US" altLang="ko-KR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1</a:t>
            </a:r>
            <a:r>
              <a:rPr lang="ko-KR" altLang="en-US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월 </a:t>
            </a:r>
            <a:r>
              <a:rPr lang="en-US" altLang="ko-KR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00</a:t>
            </a:r>
            <a:r>
              <a:rPr lang="ko-KR" altLang="en-US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일 </a:t>
            </a:r>
            <a:r>
              <a:rPr lang="en-US" altLang="ko-KR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~ 2024</a:t>
            </a:r>
            <a:r>
              <a:rPr lang="ko-KR" altLang="en-US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년  </a:t>
            </a:r>
            <a:r>
              <a:rPr lang="en-US" altLang="ko-KR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2</a:t>
            </a:r>
            <a:r>
              <a:rPr lang="ko-KR" altLang="en-US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월 </a:t>
            </a:r>
            <a:r>
              <a:rPr lang="en-US" altLang="ko-KR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00</a:t>
            </a:r>
            <a:r>
              <a:rPr lang="ko-KR" altLang="en-US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일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512C5848-DF7B-412F-9061-A4EE61156D03}"/>
              </a:ext>
            </a:extLst>
          </p:cNvPr>
          <p:cNvSpPr/>
          <p:nvPr/>
        </p:nvSpPr>
        <p:spPr>
          <a:xfrm>
            <a:off x="2114781" y="3283910"/>
            <a:ext cx="4802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altLang="ko-KR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2024</a:t>
            </a:r>
            <a:r>
              <a:rPr lang="ko-KR" altLang="en-US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년  </a:t>
            </a:r>
            <a:r>
              <a:rPr lang="en-US" altLang="ko-KR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3</a:t>
            </a:r>
            <a:r>
              <a:rPr lang="ko-KR" altLang="en-US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월 </a:t>
            </a:r>
            <a:r>
              <a:rPr lang="en-US" altLang="ko-KR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30</a:t>
            </a:r>
            <a:r>
              <a:rPr lang="ko-KR" altLang="en-US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일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4EAF3C0-65CC-449F-8FD5-51AC4FCCB45A}"/>
              </a:ext>
            </a:extLst>
          </p:cNvPr>
          <p:cNvSpPr/>
          <p:nvPr/>
        </p:nvSpPr>
        <p:spPr>
          <a:xfrm>
            <a:off x="2114780" y="3761993"/>
            <a:ext cx="7958817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국기원 태권도연구소 홈페이지 접속</a:t>
            </a:r>
            <a:r>
              <a:rPr lang="en-US" altLang="ko-KR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(</a:t>
            </a:r>
            <a:r>
              <a:rPr lang="en-US" altLang="ko-KR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  <a:hlinkClick r:id="rId2"/>
              </a:rPr>
              <a:t>https://research.kukkiwon.or.kr</a:t>
            </a:r>
            <a:r>
              <a:rPr lang="en-US" altLang="ko-KR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E0187A43-8735-4340-AC1F-C628673545AA}"/>
              </a:ext>
            </a:extLst>
          </p:cNvPr>
          <p:cNvSpPr/>
          <p:nvPr/>
        </p:nvSpPr>
        <p:spPr>
          <a:xfrm>
            <a:off x="10445252" y="3788348"/>
            <a:ext cx="1356881" cy="347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r>
              <a:rPr lang="ko-KR" altLang="en-US" sz="2000" dirty="0" err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논문투고</a:t>
            </a:r>
            <a:r>
              <a:rPr lang="en-US" altLang="ko-KR" sz="2000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  </a:t>
            </a:r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4AA0A0CD-88CB-43BF-A43E-08456FF676D1}"/>
              </a:ext>
            </a:extLst>
          </p:cNvPr>
          <p:cNvCxnSpPr/>
          <p:nvPr/>
        </p:nvCxnSpPr>
        <p:spPr>
          <a:xfrm>
            <a:off x="9910938" y="3996088"/>
            <a:ext cx="534964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9005B186-3F2B-43FD-9463-79BFCA1B235A}"/>
              </a:ext>
            </a:extLst>
          </p:cNvPr>
          <p:cNvSpPr/>
          <p:nvPr/>
        </p:nvSpPr>
        <p:spPr>
          <a:xfrm>
            <a:off x="2114780" y="4210853"/>
            <a:ext cx="9856310" cy="2168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한국연구재단 등재학술지</a:t>
            </a:r>
            <a:endParaRPr lang="en-US" altLang="ko-KR" dirty="0"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  <a:p>
            <a:pPr marL="285750" indent="-285750" fontAlgn="base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투고비</a:t>
            </a:r>
            <a:r>
              <a:rPr lang="en-US" altLang="ko-KR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, </a:t>
            </a:r>
            <a:r>
              <a:rPr lang="ko-KR" altLang="en-US" dirty="0" err="1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심사비</a:t>
            </a:r>
            <a:r>
              <a:rPr lang="en-US" altLang="ko-KR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,</a:t>
            </a:r>
            <a:r>
              <a:rPr lang="ko-KR" altLang="en-US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</a:t>
            </a:r>
            <a:r>
              <a:rPr lang="ko-KR" altLang="en-US" dirty="0" err="1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게재비</a:t>
            </a:r>
            <a:r>
              <a:rPr lang="ko-KR" altLang="en-US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무료</a:t>
            </a:r>
            <a:r>
              <a:rPr lang="en-US" altLang="ko-KR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(</a:t>
            </a:r>
            <a:r>
              <a:rPr lang="ko-KR" altLang="en-US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국기원이 부담</a:t>
            </a:r>
            <a:r>
              <a:rPr lang="en-US" altLang="ko-KR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)</a:t>
            </a:r>
          </a:p>
          <a:p>
            <a:pPr marL="285750" indent="-285750" fontAlgn="base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투고분량 준수</a:t>
            </a:r>
            <a:r>
              <a:rPr lang="en-US" altLang="ko-KR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: </a:t>
            </a:r>
            <a:r>
              <a:rPr lang="ko-KR" altLang="en-US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본문</a:t>
            </a:r>
            <a:r>
              <a:rPr lang="en-US" altLang="ko-KR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(4,000</a:t>
            </a:r>
            <a:r>
              <a:rPr lang="ko-KR" altLang="en-US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단어</a:t>
            </a:r>
            <a:r>
              <a:rPr lang="en-US" altLang="ko-KR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), </a:t>
            </a:r>
            <a:r>
              <a:rPr lang="ko-KR" altLang="en-US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국문요약</a:t>
            </a:r>
            <a:r>
              <a:rPr lang="en-US" altLang="ko-KR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(170</a:t>
            </a:r>
            <a:r>
              <a:rPr lang="ko-KR" altLang="en-US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단어</a:t>
            </a:r>
            <a:r>
              <a:rPr lang="en-US" altLang="ko-KR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), </a:t>
            </a:r>
            <a:r>
              <a:rPr lang="ko-KR" altLang="en-US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영문요약</a:t>
            </a:r>
            <a:r>
              <a:rPr lang="en-US" altLang="ko-KR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(250</a:t>
            </a:r>
            <a:r>
              <a:rPr lang="ko-KR" altLang="en-US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단어</a:t>
            </a:r>
            <a:r>
              <a:rPr lang="en-US" altLang="ko-KR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), </a:t>
            </a:r>
            <a:r>
              <a:rPr lang="ko-KR" altLang="en-US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참고문헌</a:t>
            </a:r>
            <a:r>
              <a:rPr lang="en-US" altLang="ko-KR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(50</a:t>
            </a:r>
            <a:r>
              <a:rPr lang="ko-KR" altLang="en-US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개</a:t>
            </a:r>
            <a:r>
              <a:rPr lang="en-US" altLang="ko-KR" b="1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)</a:t>
            </a:r>
            <a:endParaRPr lang="en-US" altLang="ko-KR" dirty="0"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  <a:p>
            <a:pPr marL="285750" indent="-285750" fontAlgn="base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b="1" u="sng" dirty="0">
                <a:solidFill>
                  <a:srgbClr val="0000FF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원본파일</a:t>
            </a:r>
            <a:r>
              <a:rPr lang="ko-KR" altLang="en-US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은 </a:t>
            </a:r>
            <a:r>
              <a:rPr lang="ko-KR" altLang="en-US" b="1" u="sng" dirty="0">
                <a:solidFill>
                  <a:srgbClr val="0000FF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저자의 성명 및 소속 정보 포함</a:t>
            </a:r>
            <a:r>
              <a:rPr lang="ko-KR" altLang="en-US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후 제출 </a:t>
            </a:r>
            <a:endParaRPr lang="en-US" altLang="ko-KR" dirty="0"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  <a:p>
            <a:pPr marL="285750" indent="-285750" fontAlgn="base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b="1" u="sng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심사용 파일</a:t>
            </a:r>
            <a:r>
              <a:rPr lang="ko-KR" altLang="en-US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은 </a:t>
            </a:r>
            <a:r>
              <a:rPr lang="ko-KR" altLang="en-US" b="1" u="sng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저자의 성명 및</a:t>
            </a:r>
            <a:r>
              <a:rPr lang="en-US" altLang="ko-KR" b="1" u="sng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</a:t>
            </a:r>
            <a:r>
              <a:rPr lang="ko-KR" altLang="en-US" b="1" u="sng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소속 정보를 반드시 삭제</a:t>
            </a:r>
            <a:r>
              <a:rPr lang="ko-KR" altLang="en-US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후 제출</a:t>
            </a:r>
            <a:endParaRPr lang="en-US" altLang="ko-KR" dirty="0"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  <a:p>
            <a:pPr marL="285750" indent="-285750" fontAlgn="base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표</a:t>
            </a:r>
            <a:r>
              <a:rPr lang="en-US" altLang="ko-KR" b="1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, </a:t>
            </a:r>
            <a:r>
              <a:rPr lang="ko-KR" altLang="en-US" b="1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그림</a:t>
            </a:r>
            <a:r>
              <a:rPr lang="en-US" altLang="ko-KR" b="1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, </a:t>
            </a:r>
            <a:r>
              <a:rPr lang="ko-KR" altLang="en-US" b="1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참고문헌은 국문 가능</a:t>
            </a:r>
            <a:endParaRPr lang="en-US" altLang="ko-KR" b="1" dirty="0"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  <a:p>
            <a:pPr fontAlgn="base">
              <a:lnSpc>
                <a:spcPct val="110000"/>
              </a:lnSpc>
            </a:pPr>
            <a:r>
              <a:rPr lang="en-US" altLang="ko-KR" sz="1600" b="1" u="sng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※ </a:t>
            </a:r>
            <a:r>
              <a:rPr lang="ko-KR" altLang="en-US" sz="1600" b="1" u="sng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심사용 파일의 저자 정보 노출</a:t>
            </a:r>
            <a:r>
              <a:rPr lang="en-US" altLang="ko-KR" sz="1600" b="1" u="sng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,</a:t>
            </a:r>
            <a:r>
              <a:rPr lang="ko-KR" altLang="en-US" sz="1600" b="1" u="sng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투고분량 </a:t>
            </a:r>
            <a:r>
              <a:rPr lang="ko-KR" altLang="en-US" sz="1600" b="1" u="sng" dirty="0" err="1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미준수</a:t>
            </a:r>
            <a:r>
              <a:rPr lang="ko-KR" altLang="en-US" sz="1600" b="1" u="sng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시 </a:t>
            </a:r>
            <a:r>
              <a:rPr lang="ko-KR" altLang="en-US" sz="1600" b="1" u="sng" dirty="0">
                <a:solidFill>
                  <a:srgbClr val="FF0000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접수가 거부됩니다</a:t>
            </a:r>
            <a:r>
              <a:rPr lang="en-US" altLang="ko-KR" sz="1600" b="1" u="sng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.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C90B6EFB-7529-4A17-AA8A-BF0929A0F8FC}"/>
              </a:ext>
            </a:extLst>
          </p:cNvPr>
          <p:cNvSpPr/>
          <p:nvPr/>
        </p:nvSpPr>
        <p:spPr>
          <a:xfrm>
            <a:off x="2114781" y="6357137"/>
            <a:ext cx="4802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ko-KR" altLang="en-US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국기원 태권도연구소</a:t>
            </a:r>
            <a:r>
              <a:rPr lang="en-US" altLang="ko-KR" sz="20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(02-3469-0184)</a:t>
            </a:r>
            <a:endParaRPr lang="ko-KR" altLang="en-US" sz="2000" dirty="0"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2CCCD8F9-7B32-4568-3D8C-EBB5E2A073B7}"/>
              </a:ext>
            </a:extLst>
          </p:cNvPr>
          <p:cNvSpPr/>
          <p:nvPr/>
        </p:nvSpPr>
        <p:spPr>
          <a:xfrm>
            <a:off x="8803659" y="2009164"/>
            <a:ext cx="2998473" cy="725906"/>
          </a:xfrm>
          <a:prstGeom prst="roundRect">
            <a:avLst/>
          </a:prstGeom>
          <a:solidFill>
            <a:srgbClr val="FF0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</a:rPr>
              <a:t>KCI IF = 2.50</a:t>
            </a:r>
          </a:p>
        </p:txBody>
      </p:sp>
    </p:spTree>
    <p:extLst>
      <p:ext uri="{BB962C8B-B14F-4D97-AF65-F5344CB8AC3E}">
        <p14:creationId xmlns:p14="http://schemas.microsoft.com/office/powerpoint/2010/main" val="488881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id="{AEC9C02C-29DA-47DF-A326-CBEABBE29EEB}"/>
              </a:ext>
            </a:extLst>
          </p:cNvPr>
          <p:cNvGrpSpPr/>
          <p:nvPr/>
        </p:nvGrpSpPr>
        <p:grpSpPr>
          <a:xfrm>
            <a:off x="1691780" y="141481"/>
            <a:ext cx="8808440" cy="2124558"/>
            <a:chOff x="-182006" y="854616"/>
            <a:chExt cx="7219270" cy="2124558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6D659A77-BD85-44A7-96F1-BA667366C119}"/>
                </a:ext>
              </a:extLst>
            </p:cNvPr>
            <p:cNvSpPr/>
            <p:nvPr/>
          </p:nvSpPr>
          <p:spPr>
            <a:xfrm>
              <a:off x="-182006" y="854616"/>
              <a:ext cx="7219270" cy="2124558"/>
            </a:xfrm>
            <a:prstGeom prst="rect">
              <a:avLst/>
            </a:prstGeom>
            <a:solidFill>
              <a:srgbClr val="0E427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B6DABE2-40C3-4FC0-91CE-FD953F14260A}"/>
                </a:ext>
              </a:extLst>
            </p:cNvPr>
            <p:cNvSpPr txBox="1"/>
            <p:nvPr/>
          </p:nvSpPr>
          <p:spPr>
            <a:xfrm>
              <a:off x="541554" y="1038856"/>
              <a:ext cx="5772150" cy="178510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6000" spc="-150" dirty="0"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Call for Papers:</a:t>
              </a:r>
            </a:p>
            <a:p>
              <a:pPr algn="ctr"/>
              <a:r>
                <a:rPr lang="en-US" altLang="ko-KR" sz="2800" spc="-150" dirty="0"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Taekwondo Journal of </a:t>
              </a:r>
              <a:r>
                <a:rPr lang="en-US" altLang="ko-KR" sz="2800" spc="-150" dirty="0" err="1"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Kukkiwon</a:t>
              </a:r>
              <a:r>
                <a:rPr lang="en-US" altLang="ko-KR" sz="2800" spc="-150" dirty="0"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</a:t>
              </a:r>
            </a:p>
            <a:p>
              <a:pPr algn="ctr"/>
              <a:r>
                <a:rPr lang="en-US" altLang="ko-KR" sz="2800" spc="-150" dirty="0"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(Vol. 15, No. 1)</a:t>
              </a:r>
              <a:endParaRPr lang="ko-KR" altLang="en-US" sz="6600" spc="6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0B95A360-A9DF-4DAA-A8B5-027EAE9A88FF}"/>
              </a:ext>
            </a:extLst>
          </p:cNvPr>
          <p:cNvSpPr/>
          <p:nvPr/>
        </p:nvSpPr>
        <p:spPr>
          <a:xfrm>
            <a:off x="389866" y="2378839"/>
            <a:ext cx="11432205" cy="101566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fontAlgn="base"/>
            <a:r>
              <a:rPr lang="en-US" altLang="ko-KR" sz="2000" b="1" kern="0" dirty="0">
                <a:solidFill>
                  <a:srgbClr val="0E4270"/>
                </a:solidFill>
                <a:latin typeface="나눔바른펜" panose="020B0503000000000000" pitchFamily="50" charset="-127"/>
                <a:ea typeface="나눔바른펜" panose="020B0503000000000000" pitchFamily="50" charset="-127"/>
              </a:rPr>
              <a:t>Taekwondo Journal of </a:t>
            </a:r>
            <a:r>
              <a:rPr lang="en-US" altLang="ko-KR" sz="2000" b="1" kern="0" dirty="0" err="1">
                <a:solidFill>
                  <a:srgbClr val="0E4270"/>
                </a:solidFill>
                <a:latin typeface="나눔바른펜" panose="020B0503000000000000" pitchFamily="50" charset="-127"/>
                <a:ea typeface="나눔바른펜" panose="020B0503000000000000" pitchFamily="50" charset="-127"/>
              </a:rPr>
              <a:t>Kukkiwon</a:t>
            </a:r>
            <a:r>
              <a:rPr lang="en-US" altLang="ko-KR" sz="2000" b="1" kern="0" dirty="0">
                <a:solidFill>
                  <a:srgbClr val="0E4270"/>
                </a:solidFill>
                <a:latin typeface="나눔바른펜" panose="020B0503000000000000" pitchFamily="50" charset="-127"/>
                <a:ea typeface="나눔바른펜" panose="020B0503000000000000" pitchFamily="50" charset="-127"/>
              </a:rPr>
              <a:t> is set to contribute outstanding journals of domestic and foreign Taekwondo researchers and to promote Taekwondo core technique and Taekwondo theory establishment.</a:t>
            </a:r>
          </a:p>
        </p:txBody>
      </p:sp>
      <p:sp>
        <p:nvSpPr>
          <p:cNvPr id="9" name="대각선 방향의 모서리가 둥근 사각형 2058">
            <a:extLst>
              <a:ext uri="{FF2B5EF4-FFF2-40B4-BE49-F238E27FC236}">
                <a16:creationId xmlns:a16="http://schemas.microsoft.com/office/drawing/2014/main" id="{E452F944-5206-49A5-8492-F532C9C09977}"/>
              </a:ext>
            </a:extLst>
          </p:cNvPr>
          <p:cNvSpPr/>
          <p:nvPr/>
        </p:nvSpPr>
        <p:spPr>
          <a:xfrm>
            <a:off x="389866" y="3276600"/>
            <a:ext cx="2814727" cy="670364"/>
          </a:xfrm>
          <a:prstGeom prst="round2DiagRect">
            <a:avLst>
              <a:gd name="adj1" fmla="val 43182"/>
              <a:gd name="adj2" fmla="val 0"/>
            </a:avLst>
          </a:prstGeom>
          <a:solidFill>
            <a:srgbClr val="0E4270"/>
          </a:solidFill>
          <a:ln>
            <a:noFill/>
          </a:ln>
          <a:effectLst>
            <a:outerShdw dist="38100" dir="3000000" algn="ctr" rotWithShape="0">
              <a:schemeClr val="accent1">
                <a:lumMod val="40000"/>
                <a:lumOff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Submission</a:t>
            </a:r>
            <a:r>
              <a:rPr lang="ko-KR" altLang="en-US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 </a:t>
            </a:r>
            <a:endParaRPr lang="en-US" altLang="ko-KR" sz="2000" dirty="0">
              <a:latin typeface="한수원 한돋움" panose="020B0600000101010101" pitchFamily="50" charset="-127"/>
              <a:ea typeface="한수원 한돋움" panose="020B0600000101010101" pitchFamily="50" charset="-127"/>
            </a:endParaRPr>
          </a:p>
          <a:p>
            <a:pPr algn="ctr"/>
            <a:r>
              <a:rPr lang="en-US" altLang="ko-KR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Period</a:t>
            </a:r>
            <a:endParaRPr lang="ko-KR" altLang="en-US" sz="2000" dirty="0">
              <a:latin typeface="한수원 한돋움" panose="020B0600000101010101" pitchFamily="50" charset="-127"/>
              <a:ea typeface="한수원 한돋움" panose="020B0600000101010101" pitchFamily="50" charset="-127"/>
            </a:endParaRPr>
          </a:p>
        </p:txBody>
      </p:sp>
      <p:sp>
        <p:nvSpPr>
          <p:cNvPr id="10" name="대각선 방향의 모서리가 둥근 사각형 98">
            <a:extLst>
              <a:ext uri="{FF2B5EF4-FFF2-40B4-BE49-F238E27FC236}">
                <a16:creationId xmlns:a16="http://schemas.microsoft.com/office/drawing/2014/main" id="{57CEAF2D-6931-46D5-B2F2-CAD0A8D13D6F}"/>
              </a:ext>
            </a:extLst>
          </p:cNvPr>
          <p:cNvSpPr/>
          <p:nvPr/>
        </p:nvSpPr>
        <p:spPr>
          <a:xfrm>
            <a:off x="389866" y="4162592"/>
            <a:ext cx="2814727" cy="432000"/>
          </a:xfrm>
          <a:prstGeom prst="round2DiagRect">
            <a:avLst>
              <a:gd name="adj1" fmla="val 43182"/>
              <a:gd name="adj2" fmla="val 0"/>
            </a:avLst>
          </a:prstGeom>
          <a:solidFill>
            <a:srgbClr val="0E4270"/>
          </a:solidFill>
          <a:ln>
            <a:noFill/>
          </a:ln>
          <a:effectLst>
            <a:outerShdw dist="38100" dir="3000000" algn="ctr" rotWithShape="0">
              <a:schemeClr val="accent1">
                <a:lumMod val="40000"/>
                <a:lumOff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Publication</a:t>
            </a:r>
            <a:r>
              <a:rPr lang="ko-KR" altLang="en-US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 </a:t>
            </a:r>
            <a:r>
              <a:rPr lang="en-US" altLang="ko-KR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Date</a:t>
            </a:r>
            <a:endParaRPr lang="ko-KR" altLang="en-US" sz="2000" dirty="0">
              <a:latin typeface="한수원 한돋움" panose="020B0600000101010101" pitchFamily="50" charset="-127"/>
              <a:ea typeface="한수원 한돋움" panose="020B0600000101010101" pitchFamily="50" charset="-127"/>
            </a:endParaRPr>
          </a:p>
        </p:txBody>
      </p:sp>
      <p:sp>
        <p:nvSpPr>
          <p:cNvPr id="11" name="대각선 방향의 모서리가 둥근 사각형 101">
            <a:extLst>
              <a:ext uri="{FF2B5EF4-FFF2-40B4-BE49-F238E27FC236}">
                <a16:creationId xmlns:a16="http://schemas.microsoft.com/office/drawing/2014/main" id="{2436C86C-29FA-47B4-842E-385D992AF284}"/>
              </a:ext>
            </a:extLst>
          </p:cNvPr>
          <p:cNvSpPr/>
          <p:nvPr/>
        </p:nvSpPr>
        <p:spPr>
          <a:xfrm>
            <a:off x="389866" y="4810220"/>
            <a:ext cx="2814727" cy="432000"/>
          </a:xfrm>
          <a:prstGeom prst="round2DiagRect">
            <a:avLst>
              <a:gd name="adj1" fmla="val 43182"/>
              <a:gd name="adj2" fmla="val 0"/>
            </a:avLst>
          </a:prstGeom>
          <a:solidFill>
            <a:srgbClr val="0E4270"/>
          </a:solidFill>
          <a:ln>
            <a:noFill/>
          </a:ln>
          <a:effectLst>
            <a:outerShdw dist="38100" dir="3000000" algn="ctr" rotWithShape="0">
              <a:schemeClr val="accent1">
                <a:lumMod val="40000"/>
                <a:lumOff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Submission</a:t>
            </a:r>
            <a:endParaRPr lang="ko-KR" altLang="en-US" sz="2000" dirty="0">
              <a:latin typeface="한수원 한돋움" panose="020B0600000101010101" pitchFamily="50" charset="-127"/>
              <a:ea typeface="한수원 한돋움" panose="020B0600000101010101" pitchFamily="50" charset="-127"/>
            </a:endParaRPr>
          </a:p>
        </p:txBody>
      </p:sp>
      <p:sp>
        <p:nvSpPr>
          <p:cNvPr id="12" name="대각선 방향의 모서리가 둥근 사각형 108">
            <a:extLst>
              <a:ext uri="{FF2B5EF4-FFF2-40B4-BE49-F238E27FC236}">
                <a16:creationId xmlns:a16="http://schemas.microsoft.com/office/drawing/2014/main" id="{282E9231-B6A4-48CB-8180-615E002E42E7}"/>
              </a:ext>
            </a:extLst>
          </p:cNvPr>
          <p:cNvSpPr/>
          <p:nvPr/>
        </p:nvSpPr>
        <p:spPr>
          <a:xfrm>
            <a:off x="389866" y="5457848"/>
            <a:ext cx="2814727" cy="432000"/>
          </a:xfrm>
          <a:prstGeom prst="round2DiagRect">
            <a:avLst>
              <a:gd name="adj1" fmla="val 43182"/>
              <a:gd name="adj2" fmla="val 0"/>
            </a:avLst>
          </a:prstGeom>
          <a:solidFill>
            <a:srgbClr val="0E4270"/>
          </a:solidFill>
          <a:ln>
            <a:noFill/>
          </a:ln>
          <a:effectLst>
            <a:outerShdw dist="38100" dir="3000000" algn="ctr" rotWithShape="0">
              <a:schemeClr val="accent1">
                <a:lumMod val="40000"/>
                <a:lumOff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latin typeface="한수원 한돋움" panose="020B0600000101010101" pitchFamily="50" charset="-127"/>
                <a:ea typeface="한수원 한돋움" panose="020B0600000101010101" pitchFamily="50" charset="-127"/>
              </a:rPr>
              <a:t>Language</a:t>
            </a:r>
            <a:endParaRPr lang="ko-KR" altLang="en-US" sz="2000" dirty="0">
              <a:latin typeface="한수원 한돋움" panose="020B0600000101010101" pitchFamily="50" charset="-127"/>
              <a:ea typeface="한수원 한돋움" panose="020B0600000101010101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CCC6487-C494-4747-9711-FB157BE7CEAC}"/>
              </a:ext>
            </a:extLst>
          </p:cNvPr>
          <p:cNvSpPr/>
          <p:nvPr/>
        </p:nvSpPr>
        <p:spPr>
          <a:xfrm>
            <a:off x="3314407" y="3407933"/>
            <a:ext cx="53899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altLang="ko-KR" sz="2000" dirty="0">
                <a:latin typeface="나눔바른고딕OTF" pitchFamily="18" charset="-127"/>
                <a:ea typeface="나눔바른고딕OTF" pitchFamily="18" charset="-127"/>
              </a:rPr>
              <a:t>From Jan.</a:t>
            </a:r>
            <a:r>
              <a:rPr lang="ko-KR" altLang="en-US" sz="2000" dirty="0">
                <a:latin typeface="나눔바른고딕OTF" pitchFamily="18" charset="-127"/>
                <a:ea typeface="나눔바른고딕OTF" pitchFamily="18" charset="-127"/>
              </a:rPr>
              <a:t> </a:t>
            </a:r>
            <a:r>
              <a:rPr lang="en-US" altLang="ko-KR" sz="2000" dirty="0">
                <a:latin typeface="나눔바른고딕OTF" pitchFamily="18" charset="-127"/>
                <a:ea typeface="나눔바른고딕OTF" pitchFamily="18" charset="-127"/>
              </a:rPr>
              <a:t>16, 2024 to Jan.</a:t>
            </a:r>
            <a:r>
              <a:rPr lang="ko-KR" altLang="en-US" sz="2000" dirty="0">
                <a:latin typeface="나눔바른고딕OTF" pitchFamily="18" charset="-127"/>
                <a:ea typeface="나눔바른고딕OTF" pitchFamily="18" charset="-127"/>
              </a:rPr>
              <a:t> </a:t>
            </a:r>
            <a:r>
              <a:rPr lang="en-US" altLang="ko-KR" sz="2000" dirty="0">
                <a:latin typeface="나눔바른고딕OTF" pitchFamily="18" charset="-127"/>
                <a:ea typeface="나눔바른고딕OTF" pitchFamily="18" charset="-127"/>
              </a:rPr>
              <a:t>31, 2024</a:t>
            </a:r>
            <a:endParaRPr lang="ko-KR" altLang="en-US" sz="2000" dirty="0">
              <a:latin typeface="나눔바른고딕OTF" pitchFamily="18" charset="-127"/>
              <a:ea typeface="나눔바른고딕OTF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512C5848-DF7B-412F-9061-A4EE61156D03}"/>
              </a:ext>
            </a:extLst>
          </p:cNvPr>
          <p:cNvSpPr/>
          <p:nvPr/>
        </p:nvSpPr>
        <p:spPr>
          <a:xfrm>
            <a:off x="3314408" y="4162010"/>
            <a:ext cx="4802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altLang="ko-KR" sz="2000" dirty="0">
                <a:latin typeface="나눔바른고딕OTF" pitchFamily="18" charset="-127"/>
                <a:ea typeface="나눔바른고딕OTF" pitchFamily="18" charset="-127"/>
              </a:rPr>
              <a:t>Mar. 30, 2024</a:t>
            </a:r>
            <a:endParaRPr lang="ko-KR" altLang="en-US" sz="2000" dirty="0">
              <a:latin typeface="나눔바른고딕OTF" pitchFamily="18" charset="-127"/>
              <a:ea typeface="나눔바른고딕OTF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4EAF3C0-65CC-449F-8FD5-51AC4FCCB45A}"/>
              </a:ext>
            </a:extLst>
          </p:cNvPr>
          <p:cNvSpPr/>
          <p:nvPr/>
        </p:nvSpPr>
        <p:spPr>
          <a:xfrm>
            <a:off x="3314408" y="4811827"/>
            <a:ext cx="8507663" cy="4001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000" dirty="0">
                <a:solidFill>
                  <a:schemeClr val="tx1"/>
                </a:solidFill>
                <a:latin typeface="나눔바른고딕OTF" pitchFamily="18" charset="-127"/>
                <a:ea typeface="나눔바른고딕OTF" pitchFamily="18" charset="-127"/>
              </a:rPr>
              <a:t>Website Only </a:t>
            </a:r>
            <a:r>
              <a:rPr lang="ko-KR" altLang="en-US" sz="2000" dirty="0">
                <a:solidFill>
                  <a:schemeClr val="tx1"/>
                </a:solidFill>
                <a:latin typeface="나눔바른고딕OTF" pitchFamily="18" charset="-127"/>
                <a:ea typeface="나눔바른고딕OTF" pitchFamily="18" charset="-127"/>
              </a:rPr>
              <a:t>→ </a:t>
            </a:r>
            <a:r>
              <a:rPr lang="en-US" altLang="ko-KR" sz="2000" dirty="0">
                <a:solidFill>
                  <a:schemeClr val="tx1"/>
                </a:solidFill>
                <a:latin typeface="나눔바른고딕OTF" pitchFamily="18" charset="-127"/>
                <a:ea typeface="나눔바른고딕OTF" pitchFamily="18" charset="-127"/>
                <a:hlinkClick r:id="rId2"/>
              </a:rPr>
              <a:t>https://research.kukkiwon.or.kr</a:t>
            </a:r>
            <a:r>
              <a:rPr lang="en-US" altLang="ko-KR" sz="2000" dirty="0">
                <a:solidFill>
                  <a:schemeClr val="tx1"/>
                </a:solidFill>
                <a:latin typeface="나눔바른고딕OTF" pitchFamily="18" charset="-127"/>
                <a:ea typeface="나눔바른고딕OTF" pitchFamily="18" charset="-127"/>
              </a:rPr>
              <a:t> </a:t>
            </a:r>
            <a:r>
              <a:rPr lang="ko-KR" altLang="en-US" sz="2000" dirty="0">
                <a:solidFill>
                  <a:schemeClr val="tx1"/>
                </a:solidFill>
                <a:latin typeface="나눔바른고딕OTF" pitchFamily="18" charset="-127"/>
                <a:ea typeface="나눔바른고딕OTF" pitchFamily="18" charset="-127"/>
              </a:rPr>
              <a:t>→ </a:t>
            </a:r>
            <a:r>
              <a:rPr lang="en-US" altLang="ko-KR" sz="2000" dirty="0">
                <a:solidFill>
                  <a:schemeClr val="tx1"/>
                </a:solidFill>
                <a:latin typeface="나눔바른고딕OTF" pitchFamily="18" charset="-127"/>
                <a:ea typeface="나눔바른고딕OTF" pitchFamily="18" charset="-127"/>
              </a:rPr>
              <a:t>Submission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5566AC4A-CA60-49E7-9410-16C013AF24F9}"/>
              </a:ext>
            </a:extLst>
          </p:cNvPr>
          <p:cNvSpPr/>
          <p:nvPr/>
        </p:nvSpPr>
        <p:spPr>
          <a:xfrm>
            <a:off x="389864" y="6119391"/>
            <a:ext cx="108183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altLang="ko-KR" dirty="0">
                <a:latin typeface="나눔바른고딕OTF" pitchFamily="18" charset="-127"/>
                <a:ea typeface="나눔바른고딕OTF" pitchFamily="18" charset="-127"/>
              </a:rPr>
              <a:t>※ For any request, Please contact to +82-2-3469-0184 or captain@kukkiwon.or.kr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10B569C0-63A9-42F7-9709-D996C87E6FF1}"/>
              </a:ext>
            </a:extLst>
          </p:cNvPr>
          <p:cNvSpPr/>
          <p:nvPr/>
        </p:nvSpPr>
        <p:spPr>
          <a:xfrm>
            <a:off x="3314408" y="5456406"/>
            <a:ext cx="4802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altLang="ko-KR" sz="2000" dirty="0">
                <a:latin typeface="나눔바른고딕OTF" pitchFamily="18" charset="-127"/>
                <a:ea typeface="나눔바른고딕OTF" pitchFamily="18" charset="-127"/>
              </a:rPr>
              <a:t>Korean or English</a:t>
            </a:r>
            <a:endParaRPr lang="ko-KR" altLang="en-US" sz="2000" dirty="0">
              <a:latin typeface="나눔바른고딕OTF" pitchFamily="18" charset="-127"/>
              <a:ea typeface="나눔바른고딕OTF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6330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328</Words>
  <Application>Microsoft Office PowerPoint</Application>
  <PresentationFormat>와이드스크린</PresentationFormat>
  <Paragraphs>46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1" baseType="lpstr">
      <vt:lpstr>HY헤드라인M</vt:lpstr>
      <vt:lpstr>나눔바른고딕OTF</vt:lpstr>
      <vt:lpstr>나눔바른펜</vt:lpstr>
      <vt:lpstr>맑은 고딕</vt:lpstr>
      <vt:lpstr>맑은 고딕 Semilight</vt:lpstr>
      <vt:lpstr>한수원 한돋움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Sang-Seok Nam</dc:creator>
  <cp:lastModifiedBy>Sang-Seok Nam</cp:lastModifiedBy>
  <cp:revision>88</cp:revision>
  <cp:lastPrinted>2019-03-27T08:16:44Z</cp:lastPrinted>
  <dcterms:created xsi:type="dcterms:W3CDTF">2018-12-31T03:53:01Z</dcterms:created>
  <dcterms:modified xsi:type="dcterms:W3CDTF">2024-01-25T01:52:12Z</dcterms:modified>
</cp:coreProperties>
</file>